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18"/>
  </p:notesMasterIdLst>
  <p:handoutMasterIdLst>
    <p:handoutMasterId r:id="rId119"/>
  </p:handoutMasterIdLst>
  <p:sldIdLst>
    <p:sldId id="349" r:id="rId3"/>
    <p:sldId id="293" r:id="rId4"/>
    <p:sldId id="346" r:id="rId5"/>
    <p:sldId id="504" r:id="rId6"/>
    <p:sldId id="350" r:id="rId7"/>
    <p:sldId id="511" r:id="rId8"/>
    <p:sldId id="512" r:id="rId9"/>
    <p:sldId id="513" r:id="rId10"/>
    <p:sldId id="514" r:id="rId11"/>
    <p:sldId id="515" r:id="rId12"/>
    <p:sldId id="516" r:id="rId13"/>
    <p:sldId id="351" r:id="rId14"/>
    <p:sldId id="523" r:id="rId15"/>
    <p:sldId id="524" r:id="rId16"/>
    <p:sldId id="525" r:id="rId17"/>
    <p:sldId id="526" r:id="rId18"/>
    <p:sldId id="527" r:id="rId19"/>
    <p:sldId id="528" r:id="rId20"/>
    <p:sldId id="529" r:id="rId21"/>
    <p:sldId id="530" r:id="rId22"/>
    <p:sldId id="531" r:id="rId23"/>
    <p:sldId id="532" r:id="rId24"/>
    <p:sldId id="533" r:id="rId25"/>
    <p:sldId id="534" r:id="rId26"/>
    <p:sldId id="535" r:id="rId27"/>
    <p:sldId id="536" r:id="rId28"/>
    <p:sldId id="537" r:id="rId29"/>
    <p:sldId id="538" r:id="rId30"/>
    <p:sldId id="539" r:id="rId31"/>
    <p:sldId id="540" r:id="rId32"/>
    <p:sldId id="541" r:id="rId33"/>
    <p:sldId id="542" r:id="rId34"/>
    <p:sldId id="543" r:id="rId35"/>
    <p:sldId id="544" r:id="rId36"/>
    <p:sldId id="545" r:id="rId37"/>
    <p:sldId id="546" r:id="rId38"/>
    <p:sldId id="547" r:id="rId39"/>
    <p:sldId id="548" r:id="rId40"/>
    <p:sldId id="549" r:id="rId41"/>
    <p:sldId id="550" r:id="rId42"/>
    <p:sldId id="551" r:id="rId43"/>
    <p:sldId id="552" r:id="rId44"/>
    <p:sldId id="553" r:id="rId45"/>
    <p:sldId id="554" r:id="rId46"/>
    <p:sldId id="555" r:id="rId47"/>
    <p:sldId id="556" r:id="rId48"/>
    <p:sldId id="557" r:id="rId49"/>
    <p:sldId id="558" r:id="rId50"/>
    <p:sldId id="352" r:id="rId51"/>
    <p:sldId id="559" r:id="rId52"/>
    <p:sldId id="560" r:id="rId53"/>
    <p:sldId id="561" r:id="rId54"/>
    <p:sldId id="562" r:id="rId55"/>
    <p:sldId id="563" r:id="rId56"/>
    <p:sldId id="564" r:id="rId57"/>
    <p:sldId id="565" r:id="rId58"/>
    <p:sldId id="566" r:id="rId59"/>
    <p:sldId id="568" r:id="rId60"/>
    <p:sldId id="569" r:id="rId61"/>
    <p:sldId id="570" r:id="rId62"/>
    <p:sldId id="567" r:id="rId63"/>
    <p:sldId id="571" r:id="rId64"/>
    <p:sldId id="572" r:id="rId65"/>
    <p:sldId id="573" r:id="rId66"/>
    <p:sldId id="574" r:id="rId67"/>
    <p:sldId id="575" r:id="rId68"/>
    <p:sldId id="576" r:id="rId69"/>
    <p:sldId id="577" r:id="rId70"/>
    <p:sldId id="578" r:id="rId71"/>
    <p:sldId id="579" r:id="rId72"/>
    <p:sldId id="580" r:id="rId73"/>
    <p:sldId id="581" r:id="rId74"/>
    <p:sldId id="583" r:id="rId75"/>
    <p:sldId id="455" r:id="rId76"/>
    <p:sldId id="585" r:id="rId77"/>
    <p:sldId id="586" r:id="rId78"/>
    <p:sldId id="587" r:id="rId79"/>
    <p:sldId id="588" r:id="rId80"/>
    <p:sldId id="589" r:id="rId81"/>
    <p:sldId id="590" r:id="rId82"/>
    <p:sldId id="591" r:id="rId83"/>
    <p:sldId id="592" r:id="rId84"/>
    <p:sldId id="593" r:id="rId85"/>
    <p:sldId id="594" r:id="rId86"/>
    <p:sldId id="595" r:id="rId87"/>
    <p:sldId id="596" r:id="rId88"/>
    <p:sldId id="597" r:id="rId89"/>
    <p:sldId id="598" r:id="rId90"/>
    <p:sldId id="599" r:id="rId91"/>
    <p:sldId id="600" r:id="rId92"/>
    <p:sldId id="601" r:id="rId93"/>
    <p:sldId id="602" r:id="rId94"/>
    <p:sldId id="603" r:id="rId95"/>
    <p:sldId id="604" r:id="rId96"/>
    <p:sldId id="605" r:id="rId97"/>
    <p:sldId id="606" r:id="rId98"/>
    <p:sldId id="607" r:id="rId99"/>
    <p:sldId id="608" r:id="rId100"/>
    <p:sldId id="609" r:id="rId101"/>
    <p:sldId id="610" r:id="rId102"/>
    <p:sldId id="611" r:id="rId103"/>
    <p:sldId id="612" r:id="rId104"/>
    <p:sldId id="613" r:id="rId105"/>
    <p:sldId id="614" r:id="rId106"/>
    <p:sldId id="615" r:id="rId107"/>
    <p:sldId id="616" r:id="rId108"/>
    <p:sldId id="617" r:id="rId109"/>
    <p:sldId id="618" r:id="rId110"/>
    <p:sldId id="619" r:id="rId111"/>
    <p:sldId id="620" r:id="rId112"/>
    <p:sldId id="621" r:id="rId113"/>
    <p:sldId id="622" r:id="rId114"/>
    <p:sldId id="623" r:id="rId115"/>
    <p:sldId id="624" r:id="rId116"/>
    <p:sldId id="625" r:id="rId117"/>
  </p:sldIdLst>
  <p:sldSz cx="12192000" cy="6858000"/>
  <p:notesSz cx="6858000" cy="9144000"/>
  <p:custDataLst>
    <p:tags r:id="rId123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FD3"/>
    <a:srgbClr val="2696D3"/>
    <a:srgbClr val="0C86B6"/>
    <a:srgbClr val="FFCCCC"/>
    <a:srgbClr val="FF9900"/>
    <a:srgbClr val="6666FF"/>
    <a:srgbClr val="9900FF"/>
    <a:srgbClr val="9933FF"/>
    <a:srgbClr val="366092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 showGuides="1">
      <p:cViewPr varScale="1">
        <p:scale>
          <a:sx n="81" d="100"/>
          <a:sy n="81" d="100"/>
        </p:scale>
        <p:origin x="725" y="67"/>
      </p:cViewPr>
      <p:guideLst>
        <p:guide orient="horz" pos="2160"/>
        <p:guide pos="38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7.xml"/><Relationship Id="rId98" Type="http://schemas.openxmlformats.org/officeDocument/2006/relationships/slide" Target="slides/slide96.xml"/><Relationship Id="rId97" Type="http://schemas.openxmlformats.org/officeDocument/2006/relationships/slide" Target="slides/slide95.xml"/><Relationship Id="rId96" Type="http://schemas.openxmlformats.org/officeDocument/2006/relationships/slide" Target="slides/slide94.xml"/><Relationship Id="rId95" Type="http://schemas.openxmlformats.org/officeDocument/2006/relationships/slide" Target="slides/slide93.xml"/><Relationship Id="rId94" Type="http://schemas.openxmlformats.org/officeDocument/2006/relationships/slide" Target="slides/slide92.xml"/><Relationship Id="rId93" Type="http://schemas.openxmlformats.org/officeDocument/2006/relationships/slide" Target="slides/slide91.xml"/><Relationship Id="rId92" Type="http://schemas.openxmlformats.org/officeDocument/2006/relationships/slide" Target="slides/slide90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3" Type="http://schemas.openxmlformats.org/officeDocument/2006/relationships/tags" Target="tags/tag170.xml"/><Relationship Id="rId122" Type="http://schemas.openxmlformats.org/officeDocument/2006/relationships/tableStyles" Target="tableStyles.xml"/><Relationship Id="rId121" Type="http://schemas.openxmlformats.org/officeDocument/2006/relationships/viewProps" Target="viewProps.xml"/><Relationship Id="rId120" Type="http://schemas.openxmlformats.org/officeDocument/2006/relationships/presProps" Target="presProps.xml"/><Relationship Id="rId12" Type="http://schemas.openxmlformats.org/officeDocument/2006/relationships/slide" Target="slides/slide10.xml"/><Relationship Id="rId119" Type="http://schemas.openxmlformats.org/officeDocument/2006/relationships/handoutMaster" Target="handoutMasters/handoutMaster1.xml"/><Relationship Id="rId118" Type="http://schemas.openxmlformats.org/officeDocument/2006/relationships/notesMaster" Target="notesMasters/notesMaster1.xml"/><Relationship Id="rId117" Type="http://schemas.openxmlformats.org/officeDocument/2006/relationships/slide" Target="slides/slide115.xml"/><Relationship Id="rId116" Type="http://schemas.openxmlformats.org/officeDocument/2006/relationships/slide" Target="slides/slide114.xml"/><Relationship Id="rId115" Type="http://schemas.openxmlformats.org/officeDocument/2006/relationships/slide" Target="slides/slide113.xml"/><Relationship Id="rId114" Type="http://schemas.openxmlformats.org/officeDocument/2006/relationships/slide" Target="slides/slide112.xml"/><Relationship Id="rId113" Type="http://schemas.openxmlformats.org/officeDocument/2006/relationships/slide" Target="slides/slide111.xml"/><Relationship Id="rId112" Type="http://schemas.openxmlformats.org/officeDocument/2006/relationships/slide" Target="slides/slide110.xml"/><Relationship Id="rId111" Type="http://schemas.openxmlformats.org/officeDocument/2006/relationships/slide" Target="slides/slide109.xml"/><Relationship Id="rId110" Type="http://schemas.openxmlformats.org/officeDocument/2006/relationships/slide" Target="slides/slide108.xml"/><Relationship Id="rId11" Type="http://schemas.openxmlformats.org/officeDocument/2006/relationships/slide" Target="slides/slide9.xml"/><Relationship Id="rId109" Type="http://schemas.openxmlformats.org/officeDocument/2006/relationships/slide" Target="slides/slide107.xml"/><Relationship Id="rId108" Type="http://schemas.openxmlformats.org/officeDocument/2006/relationships/slide" Target="slides/slide106.xml"/><Relationship Id="rId107" Type="http://schemas.openxmlformats.org/officeDocument/2006/relationships/slide" Target="slides/slide105.xml"/><Relationship Id="rId106" Type="http://schemas.openxmlformats.org/officeDocument/2006/relationships/slide" Target="slides/slide104.xml"/><Relationship Id="rId105" Type="http://schemas.openxmlformats.org/officeDocument/2006/relationships/slide" Target="slides/slide103.xml"/><Relationship Id="rId104" Type="http://schemas.openxmlformats.org/officeDocument/2006/relationships/slide" Target="slides/slide102.xml"/><Relationship Id="rId103" Type="http://schemas.openxmlformats.org/officeDocument/2006/relationships/slide" Target="slides/slide101.xml"/><Relationship Id="rId102" Type="http://schemas.openxmlformats.org/officeDocument/2006/relationships/slide" Target="slides/slide100.xml"/><Relationship Id="rId101" Type="http://schemas.openxmlformats.org/officeDocument/2006/relationships/slide" Target="slides/slide99.xml"/><Relationship Id="rId100" Type="http://schemas.openxmlformats.org/officeDocument/2006/relationships/slide" Target="slides/slide98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0D03E-A00B-4148-B7C4-0A80716CBB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366F0-F63C-4B25-9331-7DFBF70FDBC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53279-6BF8-46AE-A013-2EBBD1BE22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5486A-523A-4169-A026-E9B7C8D197E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 bwMode="auto">
          <a:xfrm>
            <a:off x="72898" y="625060"/>
            <a:ext cx="9457964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2643" y="215972"/>
            <a:ext cx="1477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简介</a:t>
            </a:r>
            <a:endParaRPr lang="zh-CN" altLang="en-US" sz="2000" b="1" kern="1200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300747" y="206523"/>
            <a:ext cx="326664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生成</a:t>
            </a:r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机器学习基础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522577" y="204542"/>
            <a:ext cx="31587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浅层生成</a:t>
            </a:r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模型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293360" y="216535"/>
            <a:ext cx="1904365" cy="36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深层生成模型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1" name="等腰三角形 20"/>
          <p:cNvSpPr/>
          <p:nvPr userDrawn="1"/>
        </p:nvSpPr>
        <p:spPr bwMode="auto">
          <a:xfrm flipV="1">
            <a:off x="755371" y="715621"/>
            <a:ext cx="198783" cy="152400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TextBox 19"/>
          <p:cNvSpPr txBox="1"/>
          <p:nvPr userDrawn="1"/>
        </p:nvSpPr>
        <p:spPr>
          <a:xfrm>
            <a:off x="6784166" y="226132"/>
            <a:ext cx="14776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实践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14199-62FE-47FF-8A15-AC42A1175E4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73B-9BF6-4BD2-9345-3D928FF04AC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E8987-91E6-4C67-A68C-FC6E7982C752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83314-406F-4B24-930B-8A8F20E77E8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764CF-1DB2-4D4E-8540-3E4B36719D7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47F3B-30DA-4B9B-8D18-BD6E1D86FFE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20A5A-CCD8-409A-AB4C-A478FD21F718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7A5CC-AECD-4233-988E-9C9299CE12E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 bwMode="auto">
          <a:xfrm>
            <a:off x="72898" y="625060"/>
            <a:ext cx="8578733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 bwMode="auto">
          <a:xfrm flipV="1">
            <a:off x="2326507" y="715621"/>
            <a:ext cx="198783" cy="152400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 userDrawn="1"/>
        </p:nvSpPr>
        <p:spPr bwMode="auto">
          <a:xfrm>
            <a:off x="72898" y="625060"/>
            <a:ext cx="9457964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15"/>
          <p:cNvSpPr txBox="1"/>
          <p:nvPr userDrawn="1">
            <p:custDataLst>
              <p:tags r:id="rId3"/>
            </p:custDataLst>
          </p:nvPr>
        </p:nvSpPr>
        <p:spPr>
          <a:xfrm>
            <a:off x="112643" y="215972"/>
            <a:ext cx="14776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简介</a:t>
            </a:r>
            <a:endParaRPr lang="zh-CN" altLang="en-US" sz="2000" b="1" kern="1200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TextBox 17"/>
          <p:cNvSpPr txBox="1"/>
          <p:nvPr userDrawn="1">
            <p:custDataLst>
              <p:tags r:id="rId4"/>
            </p:custDataLst>
          </p:nvPr>
        </p:nvSpPr>
        <p:spPr>
          <a:xfrm>
            <a:off x="1300747" y="206523"/>
            <a:ext cx="326664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</a:pPr>
            <a:r>
              <a:rPr lang="zh-CN" altLang="en-US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生成机器学习基础</a:t>
            </a:r>
            <a:endParaRPr lang="zh-CN" altLang="en-US" sz="2000" b="1" kern="1200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TextBox 18"/>
          <p:cNvSpPr txBox="1"/>
          <p:nvPr userDrawn="1">
            <p:custDataLst>
              <p:tags r:id="rId5"/>
            </p:custDataLst>
          </p:nvPr>
        </p:nvSpPr>
        <p:spPr>
          <a:xfrm>
            <a:off x="3522577" y="204542"/>
            <a:ext cx="31587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浅层生成</a:t>
            </a:r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模型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TextBox 19"/>
          <p:cNvSpPr txBox="1"/>
          <p:nvPr userDrawn="1">
            <p:custDataLst>
              <p:tags r:id="rId6"/>
            </p:custDataLst>
          </p:nvPr>
        </p:nvSpPr>
        <p:spPr>
          <a:xfrm>
            <a:off x="5293360" y="216535"/>
            <a:ext cx="1904365" cy="363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深层生成模型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TextBox 19"/>
          <p:cNvSpPr txBox="1"/>
          <p:nvPr userDrawn="1">
            <p:custDataLst>
              <p:tags r:id="rId7"/>
            </p:custDataLst>
          </p:nvPr>
        </p:nvSpPr>
        <p:spPr>
          <a:xfrm>
            <a:off x="6784166" y="226132"/>
            <a:ext cx="14776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实践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 bwMode="auto">
          <a:xfrm>
            <a:off x="72898" y="625060"/>
            <a:ext cx="8578733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  <p:sp>
        <p:nvSpPr>
          <p:cNvPr id="4" name="等腰三角形 3"/>
          <p:cNvSpPr/>
          <p:nvPr userDrawn="1"/>
        </p:nvSpPr>
        <p:spPr bwMode="auto">
          <a:xfrm flipV="1">
            <a:off x="4263176" y="715621"/>
            <a:ext cx="198783" cy="152400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 userDrawn="1"/>
        </p:nvSpPr>
        <p:spPr bwMode="auto">
          <a:xfrm>
            <a:off x="72898" y="625060"/>
            <a:ext cx="9457964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15"/>
          <p:cNvSpPr txBox="1"/>
          <p:nvPr userDrawn="1">
            <p:custDataLst>
              <p:tags r:id="rId3"/>
            </p:custDataLst>
          </p:nvPr>
        </p:nvSpPr>
        <p:spPr>
          <a:xfrm>
            <a:off x="112643" y="215972"/>
            <a:ext cx="14776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简介</a:t>
            </a:r>
            <a:endParaRPr lang="zh-CN" altLang="en-US" sz="2000" b="1" kern="1200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TextBox 17"/>
          <p:cNvSpPr txBox="1"/>
          <p:nvPr userDrawn="1">
            <p:custDataLst>
              <p:tags r:id="rId4"/>
            </p:custDataLst>
          </p:nvPr>
        </p:nvSpPr>
        <p:spPr>
          <a:xfrm>
            <a:off x="1300747" y="206523"/>
            <a:ext cx="326664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生成机器学习基础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TextBox 18"/>
          <p:cNvSpPr txBox="1"/>
          <p:nvPr userDrawn="1">
            <p:custDataLst>
              <p:tags r:id="rId5"/>
            </p:custDataLst>
          </p:nvPr>
        </p:nvSpPr>
        <p:spPr>
          <a:xfrm>
            <a:off x="3522577" y="204542"/>
            <a:ext cx="31587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浅层生成模型</a:t>
            </a:r>
            <a:endParaRPr lang="zh-CN" altLang="en-US" sz="2000" b="1" kern="1200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TextBox 19"/>
          <p:cNvSpPr txBox="1"/>
          <p:nvPr userDrawn="1">
            <p:custDataLst>
              <p:tags r:id="rId6"/>
            </p:custDataLst>
          </p:nvPr>
        </p:nvSpPr>
        <p:spPr>
          <a:xfrm>
            <a:off x="5293360" y="216535"/>
            <a:ext cx="1904365" cy="36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深层生成模型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TextBox 19"/>
          <p:cNvSpPr txBox="1"/>
          <p:nvPr userDrawn="1">
            <p:custDataLst>
              <p:tags r:id="rId7"/>
            </p:custDataLst>
          </p:nvPr>
        </p:nvSpPr>
        <p:spPr>
          <a:xfrm>
            <a:off x="6784166" y="226132"/>
            <a:ext cx="14776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实践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 bwMode="auto">
          <a:xfrm>
            <a:off x="72898" y="625060"/>
            <a:ext cx="8578733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 bwMode="auto">
          <a:xfrm flipV="1">
            <a:off x="6049470" y="715621"/>
            <a:ext cx="198783" cy="152400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 bwMode="auto">
          <a:xfrm>
            <a:off x="72898" y="625060"/>
            <a:ext cx="9457964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15"/>
          <p:cNvSpPr txBox="1"/>
          <p:nvPr userDrawn="1">
            <p:custDataLst>
              <p:tags r:id="rId3"/>
            </p:custDataLst>
          </p:nvPr>
        </p:nvSpPr>
        <p:spPr>
          <a:xfrm>
            <a:off x="73273" y="207717"/>
            <a:ext cx="14776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简介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TextBox 17"/>
          <p:cNvSpPr txBox="1"/>
          <p:nvPr userDrawn="1">
            <p:custDataLst>
              <p:tags r:id="rId4"/>
            </p:custDataLst>
          </p:nvPr>
        </p:nvSpPr>
        <p:spPr>
          <a:xfrm>
            <a:off x="1300747" y="206523"/>
            <a:ext cx="326664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生成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机器学习基础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TextBox 18"/>
          <p:cNvSpPr txBox="1"/>
          <p:nvPr userDrawn="1">
            <p:custDataLst>
              <p:tags r:id="rId5"/>
            </p:custDataLst>
          </p:nvPr>
        </p:nvSpPr>
        <p:spPr>
          <a:xfrm>
            <a:off x="3522577" y="204542"/>
            <a:ext cx="31587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浅层生成</a:t>
            </a:r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模型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TextBox 19"/>
          <p:cNvSpPr txBox="1"/>
          <p:nvPr userDrawn="1">
            <p:custDataLst>
              <p:tags r:id="rId6"/>
            </p:custDataLst>
          </p:nvPr>
        </p:nvSpPr>
        <p:spPr>
          <a:xfrm>
            <a:off x="5293360" y="216535"/>
            <a:ext cx="1904365" cy="36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深层生成模型</a:t>
            </a:r>
            <a:endParaRPr lang="zh-CN" altLang="en-US" sz="2000" b="1" kern="1200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TextBox 19"/>
          <p:cNvSpPr txBox="1"/>
          <p:nvPr userDrawn="1">
            <p:custDataLst>
              <p:tags r:id="rId7"/>
            </p:custDataLst>
          </p:nvPr>
        </p:nvSpPr>
        <p:spPr>
          <a:xfrm>
            <a:off x="6784166" y="226132"/>
            <a:ext cx="14776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实践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 bwMode="auto">
          <a:xfrm>
            <a:off x="72898" y="625060"/>
            <a:ext cx="8578733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  <p:sp>
        <p:nvSpPr>
          <p:cNvPr id="4" name="等腰三角形 3"/>
          <p:cNvSpPr/>
          <p:nvPr userDrawn="1"/>
        </p:nvSpPr>
        <p:spPr bwMode="auto">
          <a:xfrm flipV="1">
            <a:off x="7423887" y="715621"/>
            <a:ext cx="198783" cy="152400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 userDrawn="1"/>
        </p:nvSpPr>
        <p:spPr bwMode="auto">
          <a:xfrm>
            <a:off x="72898" y="625060"/>
            <a:ext cx="9457964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15"/>
          <p:cNvSpPr txBox="1"/>
          <p:nvPr userDrawn="1">
            <p:custDataLst>
              <p:tags r:id="rId3"/>
            </p:custDataLst>
          </p:nvPr>
        </p:nvSpPr>
        <p:spPr>
          <a:xfrm>
            <a:off x="112643" y="215972"/>
            <a:ext cx="14776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简介</a:t>
            </a:r>
            <a:endParaRPr lang="zh-CN" altLang="en-US" sz="2000" b="1" kern="1200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TextBox 17"/>
          <p:cNvSpPr txBox="1"/>
          <p:nvPr userDrawn="1">
            <p:custDataLst>
              <p:tags r:id="rId4"/>
            </p:custDataLst>
          </p:nvPr>
        </p:nvSpPr>
        <p:spPr>
          <a:xfrm>
            <a:off x="1300747" y="206523"/>
            <a:ext cx="326664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生成机器学习基础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TextBox 18"/>
          <p:cNvSpPr txBox="1"/>
          <p:nvPr userDrawn="1">
            <p:custDataLst>
              <p:tags r:id="rId5"/>
            </p:custDataLst>
          </p:nvPr>
        </p:nvSpPr>
        <p:spPr>
          <a:xfrm>
            <a:off x="3522577" y="204542"/>
            <a:ext cx="31587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浅层生成</a:t>
            </a:r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模型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TextBox 19"/>
          <p:cNvSpPr txBox="1"/>
          <p:nvPr userDrawn="1">
            <p:custDataLst>
              <p:tags r:id="rId6"/>
            </p:custDataLst>
          </p:nvPr>
        </p:nvSpPr>
        <p:spPr>
          <a:xfrm>
            <a:off x="5293360" y="216535"/>
            <a:ext cx="1904365" cy="36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深层生成模型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TextBox 19"/>
          <p:cNvSpPr txBox="1"/>
          <p:nvPr userDrawn="1">
            <p:custDataLst>
              <p:tags r:id="rId7"/>
            </p:custDataLst>
          </p:nvPr>
        </p:nvSpPr>
        <p:spPr>
          <a:xfrm>
            <a:off x="6784166" y="226132"/>
            <a:ext cx="14776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实践</a:t>
            </a:r>
            <a:endParaRPr lang="zh-CN" altLang="en-US" sz="2000" b="1" kern="1200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 bwMode="auto">
          <a:xfrm>
            <a:off x="72898" y="625060"/>
            <a:ext cx="8578733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 bwMode="auto">
          <a:xfrm>
            <a:off x="72898" y="625060"/>
            <a:ext cx="9457964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15"/>
          <p:cNvSpPr txBox="1"/>
          <p:nvPr userDrawn="1">
            <p:custDataLst>
              <p:tags r:id="rId3"/>
            </p:custDataLst>
          </p:nvPr>
        </p:nvSpPr>
        <p:spPr>
          <a:xfrm>
            <a:off x="112643" y="215972"/>
            <a:ext cx="14776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简介</a:t>
            </a:r>
            <a:endParaRPr lang="zh-CN" altLang="en-US" sz="2000" b="1" kern="1200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TextBox 17"/>
          <p:cNvSpPr txBox="1"/>
          <p:nvPr userDrawn="1">
            <p:custDataLst>
              <p:tags r:id="rId4"/>
            </p:custDataLst>
          </p:nvPr>
        </p:nvSpPr>
        <p:spPr>
          <a:xfrm>
            <a:off x="1300747" y="206523"/>
            <a:ext cx="326664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生成机器</a:t>
            </a:r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学习基础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TextBox 18"/>
          <p:cNvSpPr txBox="1"/>
          <p:nvPr userDrawn="1">
            <p:custDataLst>
              <p:tags r:id="rId5"/>
            </p:custDataLst>
          </p:nvPr>
        </p:nvSpPr>
        <p:spPr>
          <a:xfrm>
            <a:off x="3522577" y="204542"/>
            <a:ext cx="31587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浅层生成</a:t>
            </a:r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模型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TextBox 19"/>
          <p:cNvSpPr txBox="1"/>
          <p:nvPr userDrawn="1">
            <p:custDataLst>
              <p:tags r:id="rId6"/>
            </p:custDataLst>
          </p:nvPr>
        </p:nvSpPr>
        <p:spPr>
          <a:xfrm>
            <a:off x="5293360" y="216535"/>
            <a:ext cx="1904365" cy="36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深层生成模型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TextBox 19"/>
          <p:cNvSpPr txBox="1"/>
          <p:nvPr userDrawn="1">
            <p:custDataLst>
              <p:tags r:id="rId7"/>
            </p:custDataLst>
          </p:nvPr>
        </p:nvSpPr>
        <p:spPr>
          <a:xfrm>
            <a:off x="6784166" y="226132"/>
            <a:ext cx="14776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实践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 bwMode="auto">
          <a:xfrm>
            <a:off x="72898" y="625060"/>
            <a:ext cx="8578733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2643" y="215972"/>
            <a:ext cx="1477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简介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334402" y="217318"/>
            <a:ext cx="3266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算法的误差分析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354937" y="215972"/>
            <a:ext cx="3158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算法原理探析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150338" y="215972"/>
            <a:ext cx="1477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算法的演化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3" name="TextBox 19"/>
          <p:cNvSpPr txBox="1"/>
          <p:nvPr userDrawn="1"/>
        </p:nvSpPr>
        <p:spPr>
          <a:xfrm>
            <a:off x="6627956" y="215972"/>
            <a:ext cx="1477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算法实践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  <p:sp>
        <p:nvSpPr>
          <p:cNvPr id="2" name="TextBox 19"/>
          <p:cNvSpPr txBox="1"/>
          <p:nvPr userDrawn="1"/>
        </p:nvSpPr>
        <p:spPr>
          <a:xfrm>
            <a:off x="7879395" y="215972"/>
            <a:ext cx="1477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总结</a:t>
            </a:r>
            <a:endParaRPr lang="zh-CN" altLang="en-US" sz="2000" b="1" kern="12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 bwMode="auto">
          <a:xfrm>
            <a:off x="72898" y="625060"/>
            <a:ext cx="9457964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TextBox 19"/>
          <p:cNvSpPr txBox="1"/>
          <p:nvPr userDrawn="1"/>
        </p:nvSpPr>
        <p:spPr>
          <a:xfrm>
            <a:off x="8656319" y="206089"/>
            <a:ext cx="1477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习题</a:t>
            </a:r>
            <a:endParaRPr lang="zh-CN" altLang="en-US" sz="2000" b="1" kern="1200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等腰三角形 5"/>
          <p:cNvSpPr/>
          <p:nvPr userDrawn="1"/>
        </p:nvSpPr>
        <p:spPr bwMode="auto">
          <a:xfrm flipV="1">
            <a:off x="8949891" y="715621"/>
            <a:ext cx="198783" cy="152400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C33EB-063F-4D63-A402-718A06057984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351E7-F75D-4AA5-BB71-0C3D52630BA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49EF3-9478-4275-BBE1-2BE3635C734D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F5A7F-EC20-4BA8-A62C-D8F3AF14711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tags" Target="../tags/tag3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0.png"/><Relationship Id="rId1" Type="http://schemas.openxmlformats.org/officeDocument/2006/relationships/tags" Target="../tags/tag149.xml"/></Relationships>
</file>

<file path=ppt/slides/_rels/slide10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2.png"/><Relationship Id="rId3" Type="http://schemas.openxmlformats.org/officeDocument/2006/relationships/tags" Target="../tags/tag151.xml"/><Relationship Id="rId2" Type="http://schemas.openxmlformats.org/officeDocument/2006/relationships/image" Target="../media/image131.png"/><Relationship Id="rId1" Type="http://schemas.openxmlformats.org/officeDocument/2006/relationships/tags" Target="../tags/tag15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3.png"/><Relationship Id="rId1" Type="http://schemas.openxmlformats.org/officeDocument/2006/relationships/tags" Target="../tags/tag15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4.png"/><Relationship Id="rId1" Type="http://schemas.openxmlformats.org/officeDocument/2006/relationships/tags" Target="../tags/tag153.xml"/></Relationships>
</file>

<file path=ppt/slides/_rels/slide10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6.png"/><Relationship Id="rId3" Type="http://schemas.openxmlformats.org/officeDocument/2006/relationships/tags" Target="../tags/tag155.xml"/><Relationship Id="rId2" Type="http://schemas.openxmlformats.org/officeDocument/2006/relationships/image" Target="../media/image135.png"/><Relationship Id="rId1" Type="http://schemas.openxmlformats.org/officeDocument/2006/relationships/tags" Target="../tags/tag15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7.png"/><Relationship Id="rId1" Type="http://schemas.openxmlformats.org/officeDocument/2006/relationships/tags" Target="../tags/tag15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8.png"/><Relationship Id="rId1" Type="http://schemas.openxmlformats.org/officeDocument/2006/relationships/tags" Target="../tags/tag157.xml"/></Relationships>
</file>

<file path=ppt/slides/_rels/slide10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40.png"/><Relationship Id="rId3" Type="http://schemas.openxmlformats.org/officeDocument/2006/relationships/tags" Target="../tags/tag159.xml"/><Relationship Id="rId2" Type="http://schemas.openxmlformats.org/officeDocument/2006/relationships/image" Target="../media/image139.png"/><Relationship Id="rId1" Type="http://schemas.openxmlformats.org/officeDocument/2006/relationships/tags" Target="../tags/tag15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1.png"/><Relationship Id="rId1" Type="http://schemas.openxmlformats.org/officeDocument/2006/relationships/tags" Target="../tags/tag16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2.png"/><Relationship Id="rId1" Type="http://schemas.openxmlformats.org/officeDocument/2006/relationships/tags" Target="../tags/tag1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tags" Target="../tags/tag33.xml"/></Relationships>
</file>

<file path=ppt/slides/_rels/slide1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44.png"/><Relationship Id="rId3" Type="http://schemas.openxmlformats.org/officeDocument/2006/relationships/tags" Target="../tags/tag163.xml"/><Relationship Id="rId2" Type="http://schemas.openxmlformats.org/officeDocument/2006/relationships/image" Target="../media/image143.png"/><Relationship Id="rId1" Type="http://schemas.openxmlformats.org/officeDocument/2006/relationships/tags" Target="../tags/tag16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5.png"/><Relationship Id="rId1" Type="http://schemas.openxmlformats.org/officeDocument/2006/relationships/tags" Target="../tags/tag16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6.png"/><Relationship Id="rId1" Type="http://schemas.openxmlformats.org/officeDocument/2006/relationships/tags" Target="../tags/tag16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7.png"/><Relationship Id="rId1" Type="http://schemas.openxmlformats.org/officeDocument/2006/relationships/tags" Target="../tags/tag16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8.png"/><Relationship Id="rId1" Type="http://schemas.openxmlformats.org/officeDocument/2006/relationships/tags" Target="../tags/tag167.xml"/></Relationships>
</file>

<file path=ppt/slides/_rels/slide1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50.png"/><Relationship Id="rId3" Type="http://schemas.openxmlformats.org/officeDocument/2006/relationships/tags" Target="../tags/tag169.xml"/><Relationship Id="rId2" Type="http://schemas.openxmlformats.org/officeDocument/2006/relationships/image" Target="../media/image149.png"/><Relationship Id="rId1" Type="http://schemas.openxmlformats.org/officeDocument/2006/relationships/tags" Target="../tags/tag1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6.png"/><Relationship Id="rId3" Type="http://schemas.openxmlformats.org/officeDocument/2006/relationships/tags" Target="../tags/tag35.xml"/><Relationship Id="rId2" Type="http://schemas.openxmlformats.org/officeDocument/2006/relationships/image" Target="../media/image15.png"/><Relationship Id="rId1" Type="http://schemas.openxmlformats.org/officeDocument/2006/relationships/tags" Target="../tags/tag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tags" Target="../tags/tag36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tags" Target="../tags/tag39.xml"/><Relationship Id="rId4" Type="http://schemas.openxmlformats.org/officeDocument/2006/relationships/image" Target="../media/image19.png"/><Relationship Id="rId3" Type="http://schemas.openxmlformats.org/officeDocument/2006/relationships/tags" Target="../tags/tag38.xml"/><Relationship Id="rId2" Type="http://schemas.openxmlformats.org/officeDocument/2006/relationships/image" Target="../media/image18.png"/><Relationship Id="rId1" Type="http://schemas.openxmlformats.org/officeDocument/2006/relationships/tags" Target="../tags/tag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1" Type="http://schemas.openxmlformats.org/officeDocument/2006/relationships/tags" Target="../tags/tag4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3" Type="http://schemas.openxmlformats.org/officeDocument/2006/relationships/tags" Target="../tags/tag43.xml"/><Relationship Id="rId2" Type="http://schemas.openxmlformats.org/officeDocument/2006/relationships/image" Target="../media/image23.png"/><Relationship Id="rId1" Type="http://schemas.openxmlformats.org/officeDocument/2006/relationships/tags" Target="../tags/tag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themeOverride" Target="../theme/themeOverride2.xml"/><Relationship Id="rId5" Type="http://schemas.openxmlformats.org/officeDocument/2006/relationships/image" Target="../media/image6.png"/><Relationship Id="rId4" Type="http://schemas.openxmlformats.org/officeDocument/2006/relationships/slide" Target="slide49.xml"/><Relationship Id="rId3" Type="http://schemas.openxmlformats.org/officeDocument/2006/relationships/slide" Target="slide12.xml"/><Relationship Id="rId2" Type="http://schemas.openxmlformats.org/officeDocument/2006/relationships/slide" Target="slide5.xml"/><Relationship Id="rId1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tags" Target="../tags/tag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tags" Target="../tags/tag46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9.png"/><Relationship Id="rId3" Type="http://schemas.openxmlformats.org/officeDocument/2006/relationships/tags" Target="../tags/tag48.xml"/><Relationship Id="rId2" Type="http://schemas.openxmlformats.org/officeDocument/2006/relationships/image" Target="../media/image28.png"/><Relationship Id="rId1" Type="http://schemas.openxmlformats.org/officeDocument/2006/relationships/tags" Target="../tags/tag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tags" Target="../tags/tag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tags" Target="../tags/tag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tags" Target="../tags/tag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tags" Target="../tags/tag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tags" Target="../tags/tag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tags" Target="../tags/tag54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7.png"/><Relationship Id="rId3" Type="http://schemas.openxmlformats.org/officeDocument/2006/relationships/tags" Target="../tags/tag56.xml"/><Relationship Id="rId2" Type="http://schemas.openxmlformats.org/officeDocument/2006/relationships/image" Target="../media/image36.png"/><Relationship Id="rId1" Type="http://schemas.openxmlformats.org/officeDocument/2006/relationships/tags" Target="../tags/tag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tags" Target="../tags/tag5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1" Type="http://schemas.openxmlformats.org/officeDocument/2006/relationships/tags" Target="../tags/tag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1" Type="http://schemas.openxmlformats.org/officeDocument/2006/relationships/tags" Target="../tags/tag5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1" Type="http://schemas.openxmlformats.org/officeDocument/2006/relationships/tags" Target="../tags/tag60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3.png"/><Relationship Id="rId3" Type="http://schemas.openxmlformats.org/officeDocument/2006/relationships/tags" Target="../tags/tag62.xml"/><Relationship Id="rId2" Type="http://schemas.openxmlformats.org/officeDocument/2006/relationships/image" Target="../media/image42.png"/><Relationship Id="rId1" Type="http://schemas.openxmlformats.org/officeDocument/2006/relationships/tags" Target="../tags/tag61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5.png"/><Relationship Id="rId3" Type="http://schemas.openxmlformats.org/officeDocument/2006/relationships/tags" Target="../tags/tag64.xml"/><Relationship Id="rId2" Type="http://schemas.openxmlformats.org/officeDocument/2006/relationships/image" Target="../media/image44.png"/><Relationship Id="rId1" Type="http://schemas.openxmlformats.org/officeDocument/2006/relationships/tags" Target="../tags/tag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1" Type="http://schemas.openxmlformats.org/officeDocument/2006/relationships/tags" Target="../tags/tag65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8.png"/><Relationship Id="rId3" Type="http://schemas.openxmlformats.org/officeDocument/2006/relationships/tags" Target="../tags/tag67.xml"/><Relationship Id="rId2" Type="http://schemas.openxmlformats.org/officeDocument/2006/relationships/image" Target="../media/image47.png"/><Relationship Id="rId1" Type="http://schemas.openxmlformats.org/officeDocument/2006/relationships/tags" Target="../tags/tag6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tags" Target="../tags/tag6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tags" Target="../tags/tag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1" Type="http://schemas.openxmlformats.org/officeDocument/2006/relationships/tags" Target="../tags/tag7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1" Type="http://schemas.openxmlformats.org/officeDocument/2006/relationships/tags" Target="../tags/tag71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4.png"/><Relationship Id="rId3" Type="http://schemas.openxmlformats.org/officeDocument/2006/relationships/tags" Target="../tags/tag73.xml"/><Relationship Id="rId2" Type="http://schemas.openxmlformats.org/officeDocument/2006/relationships/image" Target="../media/image53.png"/><Relationship Id="rId1" Type="http://schemas.openxmlformats.org/officeDocument/2006/relationships/tags" Target="../tags/tag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5.png"/><Relationship Id="rId1" Type="http://schemas.openxmlformats.org/officeDocument/2006/relationships/tags" Target="../tags/tag74.xml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7.png"/><Relationship Id="rId3" Type="http://schemas.openxmlformats.org/officeDocument/2006/relationships/tags" Target="../tags/tag76.xml"/><Relationship Id="rId2" Type="http://schemas.openxmlformats.org/officeDocument/2006/relationships/image" Target="../media/image56.png"/><Relationship Id="rId1" Type="http://schemas.openxmlformats.org/officeDocument/2006/relationships/tags" Target="../tags/tag7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1" Type="http://schemas.openxmlformats.org/officeDocument/2006/relationships/tags" Target="../tags/tag77.xml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0.png"/><Relationship Id="rId3" Type="http://schemas.openxmlformats.org/officeDocument/2006/relationships/tags" Target="../tags/tag79.xml"/><Relationship Id="rId2" Type="http://schemas.openxmlformats.org/officeDocument/2006/relationships/image" Target="../media/image59.png"/><Relationship Id="rId1" Type="http://schemas.openxmlformats.org/officeDocument/2006/relationships/tags" Target="../tags/tag7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1" Type="http://schemas.openxmlformats.org/officeDocument/2006/relationships/tags" Target="../tags/tag8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2.png"/><Relationship Id="rId1" Type="http://schemas.openxmlformats.org/officeDocument/2006/relationships/tags" Target="../tags/tag8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4.png"/><Relationship Id="rId3" Type="http://schemas.openxmlformats.org/officeDocument/2006/relationships/tags" Target="../tags/tag83.xml"/><Relationship Id="rId2" Type="http://schemas.openxmlformats.org/officeDocument/2006/relationships/image" Target="../media/image63.png"/><Relationship Id="rId1" Type="http://schemas.openxmlformats.org/officeDocument/2006/relationships/tags" Target="../tags/tag8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5.png"/><Relationship Id="rId1" Type="http://schemas.openxmlformats.org/officeDocument/2006/relationships/tags" Target="../tags/tag84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69.png"/><Relationship Id="rId7" Type="http://schemas.openxmlformats.org/officeDocument/2006/relationships/tags" Target="../tags/tag88.xml"/><Relationship Id="rId6" Type="http://schemas.openxmlformats.org/officeDocument/2006/relationships/image" Target="../media/image68.png"/><Relationship Id="rId5" Type="http://schemas.openxmlformats.org/officeDocument/2006/relationships/tags" Target="../tags/tag87.xml"/><Relationship Id="rId4" Type="http://schemas.openxmlformats.org/officeDocument/2006/relationships/image" Target="../media/image67.png"/><Relationship Id="rId3" Type="http://schemas.openxmlformats.org/officeDocument/2006/relationships/tags" Target="../tags/tag86.xml"/><Relationship Id="rId2" Type="http://schemas.openxmlformats.org/officeDocument/2006/relationships/image" Target="../media/image66.png"/><Relationship Id="rId1" Type="http://schemas.openxmlformats.org/officeDocument/2006/relationships/tags" Target="../tags/tag85.xml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1.png"/><Relationship Id="rId3" Type="http://schemas.openxmlformats.org/officeDocument/2006/relationships/tags" Target="../tags/tag90.xml"/><Relationship Id="rId2" Type="http://schemas.openxmlformats.org/officeDocument/2006/relationships/image" Target="../media/image70.png"/><Relationship Id="rId1" Type="http://schemas.openxmlformats.org/officeDocument/2006/relationships/tags" Target="../tags/tag8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2.png"/><Relationship Id="rId1" Type="http://schemas.openxmlformats.org/officeDocument/2006/relationships/tags" Target="../tags/tag91.xml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4.png"/><Relationship Id="rId3" Type="http://schemas.openxmlformats.org/officeDocument/2006/relationships/tags" Target="../tags/tag93.xml"/><Relationship Id="rId2" Type="http://schemas.openxmlformats.org/officeDocument/2006/relationships/image" Target="../media/image73.png"/><Relationship Id="rId1" Type="http://schemas.openxmlformats.org/officeDocument/2006/relationships/tags" Target="../tags/tag9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1" Type="http://schemas.openxmlformats.org/officeDocument/2006/relationships/tags" Target="../tags/tag9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6.png"/><Relationship Id="rId1" Type="http://schemas.openxmlformats.org/officeDocument/2006/relationships/tags" Target="../tags/tag95.xml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8.png"/><Relationship Id="rId3" Type="http://schemas.openxmlformats.org/officeDocument/2006/relationships/tags" Target="../tags/tag97.xml"/><Relationship Id="rId2" Type="http://schemas.openxmlformats.org/officeDocument/2006/relationships/image" Target="../media/image77.png"/><Relationship Id="rId1" Type="http://schemas.openxmlformats.org/officeDocument/2006/relationships/tags" Target="../tags/tag9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9.png"/><Relationship Id="rId1" Type="http://schemas.openxmlformats.org/officeDocument/2006/relationships/tags" Target="../tags/tag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tags" Target="../tags/tag27.xml"/></Relationships>
</file>

<file path=ppt/slides/_rels/slide6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tags" Target="../tags/tag101.xml"/><Relationship Id="rId4" Type="http://schemas.openxmlformats.org/officeDocument/2006/relationships/image" Target="../media/image81.png"/><Relationship Id="rId3" Type="http://schemas.openxmlformats.org/officeDocument/2006/relationships/tags" Target="../tags/tag100.xml"/><Relationship Id="rId2" Type="http://schemas.openxmlformats.org/officeDocument/2006/relationships/image" Target="../media/image80.png"/><Relationship Id="rId1" Type="http://schemas.openxmlformats.org/officeDocument/2006/relationships/tags" Target="../tags/tag9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3.png"/><Relationship Id="rId1" Type="http://schemas.openxmlformats.org/officeDocument/2006/relationships/tags" Target="../tags/tag102.xml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5.png"/><Relationship Id="rId3" Type="http://schemas.openxmlformats.org/officeDocument/2006/relationships/tags" Target="../tags/tag104.xml"/><Relationship Id="rId2" Type="http://schemas.openxmlformats.org/officeDocument/2006/relationships/image" Target="../media/image84.png"/><Relationship Id="rId1" Type="http://schemas.openxmlformats.org/officeDocument/2006/relationships/tags" Target="../tags/tag10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6.png"/><Relationship Id="rId1" Type="http://schemas.openxmlformats.org/officeDocument/2006/relationships/tags" Target="../tags/tag105.xml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8.png"/><Relationship Id="rId3" Type="http://schemas.openxmlformats.org/officeDocument/2006/relationships/tags" Target="../tags/tag107.xml"/><Relationship Id="rId2" Type="http://schemas.openxmlformats.org/officeDocument/2006/relationships/image" Target="../media/image87.png"/><Relationship Id="rId1" Type="http://schemas.openxmlformats.org/officeDocument/2006/relationships/tags" Target="../tags/tag10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9.png"/><Relationship Id="rId1" Type="http://schemas.openxmlformats.org/officeDocument/2006/relationships/tags" Target="../tags/tag108.xml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1.png"/><Relationship Id="rId3" Type="http://schemas.openxmlformats.org/officeDocument/2006/relationships/tags" Target="../tags/tag110.xml"/><Relationship Id="rId2" Type="http://schemas.openxmlformats.org/officeDocument/2006/relationships/image" Target="../media/image90.png"/><Relationship Id="rId1" Type="http://schemas.openxmlformats.org/officeDocument/2006/relationships/tags" Target="../tags/tag109.xml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3.png"/><Relationship Id="rId3" Type="http://schemas.openxmlformats.org/officeDocument/2006/relationships/tags" Target="../tags/tag112.xml"/><Relationship Id="rId2" Type="http://schemas.openxmlformats.org/officeDocument/2006/relationships/image" Target="../media/image92.png"/><Relationship Id="rId1" Type="http://schemas.openxmlformats.org/officeDocument/2006/relationships/tags" Target="../tags/tag1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4.png"/><Relationship Id="rId1" Type="http://schemas.openxmlformats.org/officeDocument/2006/relationships/tags" Target="../tags/tag1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5.png"/><Relationship Id="rId1" Type="http://schemas.openxmlformats.org/officeDocument/2006/relationships/tags" Target="../tags/tag1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tags" Target="../tags/tag2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6.png"/><Relationship Id="rId1" Type="http://schemas.openxmlformats.org/officeDocument/2006/relationships/tags" Target="../tags/tag1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7.png"/><Relationship Id="rId1" Type="http://schemas.openxmlformats.org/officeDocument/2006/relationships/tags" Target="../tags/tag1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8.png"/><Relationship Id="rId1" Type="http://schemas.openxmlformats.org/officeDocument/2006/relationships/tags" Target="../tags/tag1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9.png"/><Relationship Id="rId1" Type="http://schemas.openxmlformats.org/officeDocument/2006/relationships/tags" Target="../tags/tag1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0.png"/><Relationship Id="rId1" Type="http://schemas.openxmlformats.org/officeDocument/2006/relationships/tags" Target="../tags/tag1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1.png"/><Relationship Id="rId1" Type="http://schemas.openxmlformats.org/officeDocument/2006/relationships/tags" Target="../tags/tag1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2.png"/><Relationship Id="rId1" Type="http://schemas.openxmlformats.org/officeDocument/2006/relationships/tags" Target="../tags/tag12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3.png"/><Relationship Id="rId1" Type="http://schemas.openxmlformats.org/officeDocument/2006/relationships/tags" Target="../tags/tag122.xml"/></Relationships>
</file>

<file path=ppt/slides/_rels/slide7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05.png"/><Relationship Id="rId3" Type="http://schemas.openxmlformats.org/officeDocument/2006/relationships/tags" Target="../tags/tag124.xml"/><Relationship Id="rId2" Type="http://schemas.openxmlformats.org/officeDocument/2006/relationships/image" Target="../media/image104.png"/><Relationship Id="rId1" Type="http://schemas.openxmlformats.org/officeDocument/2006/relationships/tags" Target="../tags/tag12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tags" Target="../tags/tag30.xml"/><Relationship Id="rId2" Type="http://schemas.openxmlformats.org/officeDocument/2006/relationships/image" Target="../media/image10.png"/><Relationship Id="rId1" Type="http://schemas.openxmlformats.org/officeDocument/2006/relationships/tags" Target="../tags/tag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6.png"/><Relationship Id="rId1" Type="http://schemas.openxmlformats.org/officeDocument/2006/relationships/tags" Target="../tags/tag12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7.png"/><Relationship Id="rId1" Type="http://schemas.openxmlformats.org/officeDocument/2006/relationships/tags" Target="../tags/tag12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8.png"/><Relationship Id="rId1" Type="http://schemas.openxmlformats.org/officeDocument/2006/relationships/tags" Target="../tags/tag12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9.png"/><Relationship Id="rId1" Type="http://schemas.openxmlformats.org/officeDocument/2006/relationships/tags" Target="../tags/tag12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0.png"/><Relationship Id="rId1" Type="http://schemas.openxmlformats.org/officeDocument/2006/relationships/tags" Target="../tags/tag12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1.png"/><Relationship Id="rId1" Type="http://schemas.openxmlformats.org/officeDocument/2006/relationships/tags" Target="../tags/tag13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2.png"/><Relationship Id="rId1" Type="http://schemas.openxmlformats.org/officeDocument/2006/relationships/tags" Target="../tags/tag131.xml"/></Relationships>
</file>

<file path=ppt/slides/_rels/slide8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14.png"/><Relationship Id="rId3" Type="http://schemas.openxmlformats.org/officeDocument/2006/relationships/tags" Target="../tags/tag133.xml"/><Relationship Id="rId2" Type="http://schemas.openxmlformats.org/officeDocument/2006/relationships/image" Target="../media/image113.png"/><Relationship Id="rId1" Type="http://schemas.openxmlformats.org/officeDocument/2006/relationships/tags" Target="../tags/tag13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5.png"/><Relationship Id="rId1" Type="http://schemas.openxmlformats.org/officeDocument/2006/relationships/tags" Target="../tags/tag13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6.png"/><Relationship Id="rId1" Type="http://schemas.openxmlformats.org/officeDocument/2006/relationships/tags" Target="../tags/tag1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tags" Target="../tags/tag3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7.png"/><Relationship Id="rId1" Type="http://schemas.openxmlformats.org/officeDocument/2006/relationships/tags" Target="../tags/tag136.xml"/></Relationships>
</file>

<file path=ppt/slides/_rels/slide9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19.png"/><Relationship Id="rId3" Type="http://schemas.openxmlformats.org/officeDocument/2006/relationships/tags" Target="../tags/tag138.xml"/><Relationship Id="rId2" Type="http://schemas.openxmlformats.org/officeDocument/2006/relationships/image" Target="../media/image118.png"/><Relationship Id="rId1" Type="http://schemas.openxmlformats.org/officeDocument/2006/relationships/tags" Target="../tags/tag13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0.png"/><Relationship Id="rId1" Type="http://schemas.openxmlformats.org/officeDocument/2006/relationships/tags" Target="../tags/tag13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1.png"/><Relationship Id="rId1" Type="http://schemas.openxmlformats.org/officeDocument/2006/relationships/tags" Target="../tags/tag14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1" Type="http://schemas.openxmlformats.org/officeDocument/2006/relationships/tags" Target="../tags/tag14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3.png"/><Relationship Id="rId1" Type="http://schemas.openxmlformats.org/officeDocument/2006/relationships/tags" Target="../tags/tag14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4.png"/><Relationship Id="rId1" Type="http://schemas.openxmlformats.org/officeDocument/2006/relationships/tags" Target="../tags/tag143.xml"/></Relationships>
</file>

<file path=ppt/slides/_rels/slide9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26.png"/><Relationship Id="rId3" Type="http://schemas.openxmlformats.org/officeDocument/2006/relationships/tags" Target="../tags/tag145.xml"/><Relationship Id="rId2" Type="http://schemas.openxmlformats.org/officeDocument/2006/relationships/image" Target="../media/image125.png"/><Relationship Id="rId1" Type="http://schemas.openxmlformats.org/officeDocument/2006/relationships/tags" Target="../tags/tag14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7.png"/><Relationship Id="rId1" Type="http://schemas.openxmlformats.org/officeDocument/2006/relationships/tags" Target="../tags/tag146.xml"/></Relationships>
</file>

<file path=ppt/slides/_rels/slide9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29.png"/><Relationship Id="rId3" Type="http://schemas.openxmlformats.org/officeDocument/2006/relationships/tags" Target="../tags/tag148.xml"/><Relationship Id="rId2" Type="http://schemas.openxmlformats.org/officeDocument/2006/relationships/image" Target="../media/image128.png"/><Relationship Id="rId1" Type="http://schemas.openxmlformats.org/officeDocument/2006/relationships/tags" Target="../tags/tag1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8" y="1299618"/>
            <a:ext cx="3950789" cy="3950789"/>
          </a:xfrm>
          <a:prstGeom prst="rect">
            <a:avLst/>
          </a:prstGeom>
        </p:spPr>
      </p:pic>
      <p:grpSp>
        <p:nvGrpSpPr>
          <p:cNvPr id="15363" name="组合 4"/>
          <p:cNvGrpSpPr/>
          <p:nvPr/>
        </p:nvGrpSpPr>
        <p:grpSpPr bwMode="auto">
          <a:xfrm>
            <a:off x="0" y="333375"/>
            <a:ext cx="1489075" cy="419100"/>
            <a:chOff x="0" y="0"/>
            <a:chExt cx="1489439" cy="419100"/>
          </a:xfrm>
        </p:grpSpPr>
        <p:sp>
          <p:nvSpPr>
            <p:cNvPr id="15377" name="矩形 5"/>
            <p:cNvSpPr>
              <a:spLocks noChangeArrowheads="1"/>
            </p:cNvSpPr>
            <p:nvPr/>
          </p:nvSpPr>
          <p:spPr bwMode="auto">
            <a:xfrm>
              <a:off x="0" y="0"/>
              <a:ext cx="1260840" cy="419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5378" name="矩形 6"/>
            <p:cNvSpPr>
              <a:spLocks noChangeArrowheads="1"/>
            </p:cNvSpPr>
            <p:nvPr/>
          </p:nvSpPr>
          <p:spPr bwMode="auto">
            <a:xfrm>
              <a:off x="1317989" y="0"/>
              <a:ext cx="66675" cy="419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5379" name="矩形 7"/>
            <p:cNvSpPr>
              <a:spLocks noChangeArrowheads="1"/>
            </p:cNvSpPr>
            <p:nvPr/>
          </p:nvSpPr>
          <p:spPr bwMode="auto">
            <a:xfrm>
              <a:off x="1441813" y="219075"/>
              <a:ext cx="47626" cy="2000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5364" name="矩形 8"/>
          <p:cNvSpPr/>
          <p:nvPr/>
        </p:nvSpPr>
        <p:spPr bwMode="auto">
          <a:xfrm>
            <a:off x="4686300" y="2134394"/>
            <a:ext cx="7105650" cy="1819275"/>
          </a:xfrm>
          <a:custGeom>
            <a:avLst/>
            <a:gdLst>
              <a:gd name="T0" fmla="*/ 0 w 6696075"/>
              <a:gd name="T1" fmla="*/ 0 h 1819275"/>
              <a:gd name="T2" fmla="*/ 9010271 w 6696075"/>
              <a:gd name="T3" fmla="*/ 19050 h 1819275"/>
              <a:gd name="T4" fmla="*/ 9010271 w 6696075"/>
              <a:gd name="T5" fmla="*/ 1809750 h 1819275"/>
              <a:gd name="T6" fmla="*/ 1510142 w 6696075"/>
              <a:gd name="T7" fmla="*/ 1819275 h 1819275"/>
              <a:gd name="T8" fmla="*/ 0 w 6696075"/>
              <a:gd name="T9" fmla="*/ 0 h 1819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96075" h="1819275">
                <a:moveTo>
                  <a:pt x="0" y="0"/>
                </a:moveTo>
                <a:lnTo>
                  <a:pt x="6696075" y="19050"/>
                </a:lnTo>
                <a:lnTo>
                  <a:pt x="6696075" y="1809750"/>
                </a:lnTo>
                <a:lnTo>
                  <a:pt x="1122277" y="18192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365" name="矩形 9"/>
          <p:cNvSpPr>
            <a:spLocks noChangeArrowheads="1"/>
          </p:cNvSpPr>
          <p:nvPr/>
        </p:nvSpPr>
        <p:spPr bwMode="auto">
          <a:xfrm>
            <a:off x="12020550" y="2143919"/>
            <a:ext cx="171450" cy="1800225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5366" name="等腰三角形 11"/>
          <p:cNvSpPr/>
          <p:nvPr/>
        </p:nvSpPr>
        <p:spPr bwMode="auto">
          <a:xfrm>
            <a:off x="5895975" y="2143919"/>
            <a:ext cx="5895975" cy="1800225"/>
          </a:xfrm>
          <a:custGeom>
            <a:avLst/>
            <a:gdLst>
              <a:gd name="T0" fmla="*/ 0 w 5895976"/>
              <a:gd name="T1" fmla="*/ 1800225 h 1800225"/>
              <a:gd name="T2" fmla="*/ 3586166 w 5895976"/>
              <a:gd name="T3" fmla="*/ 0 h 1800225"/>
              <a:gd name="T4" fmla="*/ 5895971 w 5895976"/>
              <a:gd name="T5" fmla="*/ 1800225 h 1800225"/>
              <a:gd name="T6" fmla="*/ 0 w 5895976"/>
              <a:gd name="T7" fmla="*/ 1800225 h 18002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95976" h="1800225">
                <a:moveTo>
                  <a:pt x="0" y="1800225"/>
                </a:moveTo>
                <a:lnTo>
                  <a:pt x="3586171" y="0"/>
                </a:lnTo>
                <a:lnTo>
                  <a:pt x="5895976" y="1800225"/>
                </a:lnTo>
                <a:lnTo>
                  <a:pt x="0" y="18002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367" name="矩形 14"/>
          <p:cNvSpPr>
            <a:spLocks noChangeArrowheads="1"/>
          </p:cNvSpPr>
          <p:nvPr/>
        </p:nvSpPr>
        <p:spPr bwMode="auto">
          <a:xfrm>
            <a:off x="0" y="6448425"/>
            <a:ext cx="12192000" cy="419100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5368" name="矩形 17"/>
          <p:cNvSpPr>
            <a:spLocks noChangeArrowheads="1"/>
          </p:cNvSpPr>
          <p:nvPr/>
        </p:nvSpPr>
        <p:spPr bwMode="auto">
          <a:xfrm>
            <a:off x="9271000" y="6448425"/>
            <a:ext cx="2921000" cy="422275"/>
          </a:xfrm>
          <a:prstGeom prst="rect">
            <a:avLst/>
          </a:prstGeom>
          <a:solidFill>
            <a:srgbClr val="7773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5369" name="直角三角形 15"/>
          <p:cNvSpPr>
            <a:spLocks noChangeArrowheads="1"/>
          </p:cNvSpPr>
          <p:nvPr/>
        </p:nvSpPr>
        <p:spPr bwMode="auto">
          <a:xfrm rot="-2482782">
            <a:off x="9013825" y="6180138"/>
            <a:ext cx="622300" cy="544512"/>
          </a:xfrm>
          <a:prstGeom prst="rtTriangle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grpSp>
        <p:nvGrpSpPr>
          <p:cNvPr id="15370" name="组合 23"/>
          <p:cNvGrpSpPr/>
          <p:nvPr/>
        </p:nvGrpSpPr>
        <p:grpSpPr bwMode="auto">
          <a:xfrm>
            <a:off x="5705475" y="2623344"/>
            <a:ext cx="885825" cy="887412"/>
            <a:chOff x="0" y="0"/>
            <a:chExt cx="1236662" cy="1236662"/>
          </a:xfrm>
        </p:grpSpPr>
        <p:pic>
          <p:nvPicPr>
            <p:cNvPr id="15375" name="组合 2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26" y="343571"/>
              <a:ext cx="756779" cy="476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6" name="椭圆 22"/>
            <p:cNvSpPr>
              <a:spLocks noChangeArrowheads="1"/>
            </p:cNvSpPr>
            <p:nvPr/>
          </p:nvSpPr>
          <p:spPr bwMode="auto">
            <a:xfrm>
              <a:off x="0" y="0"/>
              <a:ext cx="1236662" cy="1236662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pic>
        <p:nvPicPr>
          <p:cNvPr id="15373" name="图片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849438"/>
            <a:ext cx="46259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6665353" y="2578533"/>
            <a:ext cx="5126598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5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</a:t>
            </a:r>
            <a:r>
              <a:rPr lang="zh-CN" altLang="en-US" sz="5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机器学习</a:t>
            </a:r>
            <a:endParaRPr lang="zh-CN" altLang="en-US" sz="5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21815" y="929640"/>
            <a:ext cx="8333105" cy="444627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36395" y="938530"/>
            <a:ext cx="8086090" cy="52343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77365" y="923925"/>
            <a:ext cx="7658100" cy="1847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27860" y="2771775"/>
            <a:ext cx="7724775" cy="34766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73275" y="1067435"/>
            <a:ext cx="8044815" cy="44862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34795" y="1164590"/>
            <a:ext cx="8378825" cy="336613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2790" y="1117600"/>
            <a:ext cx="7696200" cy="847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55165" y="1782445"/>
            <a:ext cx="7743825" cy="26955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02740" y="1097915"/>
            <a:ext cx="8656955" cy="370078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62405" y="995680"/>
            <a:ext cx="8218170" cy="46291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743" b="8832"/>
          <a:stretch>
            <a:fillRect/>
          </a:stretch>
        </p:blipFill>
        <p:spPr>
          <a:xfrm>
            <a:off x="1913255" y="933450"/>
            <a:ext cx="7799705" cy="13633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36140" y="2449830"/>
            <a:ext cx="7658100" cy="32861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53260" y="1040765"/>
            <a:ext cx="7990205" cy="443484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9750" y="1698625"/>
            <a:ext cx="8467725" cy="29705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6325" y="694690"/>
            <a:ext cx="7484745" cy="58058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45615" y="664845"/>
            <a:ext cx="7321550" cy="1266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10715" y="1720850"/>
            <a:ext cx="6990715" cy="47745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8480" y="1061720"/>
            <a:ext cx="8415655" cy="37738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23975" y="1274445"/>
            <a:ext cx="9313545" cy="34690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78635" y="1384935"/>
            <a:ext cx="8023225" cy="310134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32940" y="922655"/>
            <a:ext cx="7715250" cy="52387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9151" r="764" b="10038"/>
          <a:stretch>
            <a:fillRect/>
          </a:stretch>
        </p:blipFill>
        <p:spPr>
          <a:xfrm>
            <a:off x="2021840" y="677545"/>
            <a:ext cx="6598920" cy="25457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3633" r="428" b="2528"/>
          <a:stretch>
            <a:fillRect/>
          </a:stretch>
        </p:blipFill>
        <p:spPr>
          <a:xfrm>
            <a:off x="2176145" y="3429000"/>
            <a:ext cx="6548755" cy="30175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7955" y="82359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再训练 DDPM 模型：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7950" y="-9525"/>
            <a:ext cx="1816100" cy="2645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03372" y="1751311"/>
            <a:ext cx="1778000" cy="177800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21"/>
          <p:cNvSpPr txBox="1"/>
          <p:nvPr/>
        </p:nvSpPr>
        <p:spPr>
          <a:xfrm>
            <a:off x="5362782" y="2078861"/>
            <a:ext cx="144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03372" y="6438900"/>
            <a:ext cx="1817882" cy="4831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7"/>
          <p:cNvSpPr txBox="1"/>
          <p:nvPr/>
        </p:nvSpPr>
        <p:spPr>
          <a:xfrm>
            <a:off x="-263237" y="3856861"/>
            <a:ext cx="12455237" cy="188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zh-CN" altLang="en-US" sz="80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8000" b="1" dirty="0">
                <a:solidFill>
                  <a:schemeClr val="accent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浅层生成模型</a:t>
            </a:r>
            <a:endParaRPr lang="en-US" altLang="zh-CN" sz="80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ts val="7000"/>
              </a:lnSpc>
            </a:pPr>
            <a:endParaRPr lang="zh-CN" altLang="en-US" sz="4000" b="1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28190" y="1173480"/>
            <a:ext cx="7610475" cy="14001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66290" y="2414905"/>
            <a:ext cx="7572375" cy="27622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5445" y="925830"/>
            <a:ext cx="8388350" cy="45072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01825" y="694055"/>
            <a:ext cx="7225030" cy="29470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1825" y="3702685"/>
            <a:ext cx="7429500" cy="971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01825" y="4686300"/>
            <a:ext cx="7419975" cy="12763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64690" y="846455"/>
            <a:ext cx="8262620" cy="488442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11680" y="899795"/>
            <a:ext cx="7964805" cy="538099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11910" y="997585"/>
            <a:ext cx="8354695" cy="25139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77950" y="3569335"/>
            <a:ext cx="8222615" cy="2794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95450" y="1013460"/>
            <a:ext cx="8150225" cy="45078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0" y="0"/>
            <a:ext cx="44704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grpSp>
        <p:nvGrpSpPr>
          <p:cNvPr id="16388" name="组合 14"/>
          <p:cNvGrpSpPr/>
          <p:nvPr/>
        </p:nvGrpSpPr>
        <p:grpSpPr bwMode="auto">
          <a:xfrm>
            <a:off x="6784974" y="965124"/>
            <a:ext cx="3789363" cy="723900"/>
            <a:chOff x="0" y="0"/>
            <a:chExt cx="3788681" cy="724147"/>
          </a:xfrm>
        </p:grpSpPr>
        <p:sp>
          <p:nvSpPr>
            <p:cNvPr id="16395" name="矩形 12"/>
            <p:cNvSpPr>
              <a:spLocks noChangeArrowheads="1"/>
            </p:cNvSpPr>
            <p:nvPr/>
          </p:nvSpPr>
          <p:spPr bwMode="auto">
            <a:xfrm>
              <a:off x="0" y="0"/>
              <a:ext cx="1092746" cy="61135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21" name="文本框 13"/>
            <p:cNvSpPr txBox="1">
              <a:spLocks noChangeArrowheads="1"/>
            </p:cNvSpPr>
            <p:nvPr/>
          </p:nvSpPr>
          <p:spPr bwMode="auto">
            <a:xfrm>
              <a:off x="1107876" y="201681"/>
              <a:ext cx="2680805" cy="52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413" name="文本框 15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6310279" y="2020679"/>
            <a:ext cx="35750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一、简介</a:t>
            </a:r>
            <a:endParaRPr lang="zh-CN" alt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4" name="文本框 16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6310279" y="2532802"/>
            <a:ext cx="4967371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sz="2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生成机器学习基础</a:t>
            </a:r>
            <a:endParaRPr sz="26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5" name="文本框 1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302341" y="3131866"/>
            <a:ext cx="480695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浅层生成模型</a:t>
            </a:r>
            <a:endParaRPr sz="2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6" name="文本框 1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6310279" y="3725547"/>
            <a:ext cx="4470399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深层生成模型</a:t>
            </a:r>
            <a:endParaRPr sz="2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394" name="直接连接符 22"/>
          <p:cNvCxnSpPr>
            <a:cxnSpLocks noChangeShapeType="1"/>
          </p:cNvCxnSpPr>
          <p:nvPr/>
        </p:nvCxnSpPr>
        <p:spPr bwMode="auto">
          <a:xfrm>
            <a:off x="5310810" y="1854851"/>
            <a:ext cx="5416894" cy="0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圆角矩形 7"/>
          <p:cNvSpPr>
            <a:spLocks noChangeArrowheads="1"/>
          </p:cNvSpPr>
          <p:nvPr/>
        </p:nvSpPr>
        <p:spPr bwMode="auto">
          <a:xfrm rot="2700000">
            <a:off x="331788" y="2235200"/>
            <a:ext cx="1250950" cy="12858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20" name="任意多边形 8"/>
          <p:cNvSpPr/>
          <p:nvPr/>
        </p:nvSpPr>
        <p:spPr bwMode="auto">
          <a:xfrm rot="2700000">
            <a:off x="-668338" y="4121150"/>
            <a:ext cx="1335088" cy="1335088"/>
          </a:xfrm>
          <a:custGeom>
            <a:avLst/>
            <a:gdLst>
              <a:gd name="T0" fmla="*/ 0 w 1335134"/>
              <a:gd name="T1" fmla="*/ 0 h 1335134"/>
              <a:gd name="T2" fmla="*/ 1058749 w 1335134"/>
              <a:gd name="T3" fmla="*/ 0 h 1335134"/>
              <a:gd name="T4" fmla="*/ 1334904 w 1335134"/>
              <a:gd name="T5" fmla="*/ 276155 h 1335134"/>
              <a:gd name="T6" fmla="*/ 1334904 w 1335134"/>
              <a:gd name="T7" fmla="*/ 1334904 h 1335134"/>
              <a:gd name="T8" fmla="*/ 0 w 1335134"/>
              <a:gd name="T9" fmla="*/ 0 h 13351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35134" h="1335134">
                <a:moveTo>
                  <a:pt x="0" y="0"/>
                </a:moveTo>
                <a:lnTo>
                  <a:pt x="1058929" y="0"/>
                </a:lnTo>
                <a:cubicBezTo>
                  <a:pt x="1211473" y="0"/>
                  <a:pt x="1335134" y="123661"/>
                  <a:pt x="1335134" y="276205"/>
                </a:cubicBezTo>
                <a:lnTo>
                  <a:pt x="1335134" y="13351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2" name="圆角矩形 14"/>
          <p:cNvSpPr>
            <a:spLocks noChangeArrowheads="1"/>
          </p:cNvSpPr>
          <p:nvPr/>
        </p:nvSpPr>
        <p:spPr bwMode="auto">
          <a:xfrm rot="2700000">
            <a:off x="4763294" y="2721769"/>
            <a:ext cx="627063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23" name="圆角矩形 15"/>
          <p:cNvSpPr>
            <a:spLocks noChangeArrowheads="1"/>
          </p:cNvSpPr>
          <p:nvPr/>
        </p:nvSpPr>
        <p:spPr bwMode="auto">
          <a:xfrm rot="2700000">
            <a:off x="989807" y="3877469"/>
            <a:ext cx="503237" cy="517525"/>
          </a:xfrm>
          <a:prstGeom prst="roundRect">
            <a:avLst>
              <a:gd name="adj" fmla="val 16667"/>
            </a:avLst>
          </a:prstGeom>
          <a:solidFill>
            <a:srgbClr val="5E58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pic>
        <p:nvPicPr>
          <p:cNvPr id="24" name="图片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2036763"/>
            <a:ext cx="3103562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44"/>
          <p:cNvSpPr/>
          <p:nvPr/>
        </p:nvSpPr>
        <p:spPr bwMode="auto">
          <a:xfrm>
            <a:off x="2046288" y="4291013"/>
            <a:ext cx="334962" cy="334962"/>
          </a:xfrm>
          <a:custGeom>
            <a:avLst/>
            <a:gdLst>
              <a:gd name="T0" fmla="*/ 0 w 175"/>
              <a:gd name="T1" fmla="*/ 2147483647 h 175"/>
              <a:gd name="T2" fmla="*/ 2147483647 w 175"/>
              <a:gd name="T3" fmla="*/ 2147483647 h 175"/>
              <a:gd name="T4" fmla="*/ 2147483647 w 175"/>
              <a:gd name="T5" fmla="*/ 2147483647 h 175"/>
              <a:gd name="T6" fmla="*/ 2147483647 w 175"/>
              <a:gd name="T7" fmla="*/ 0 h 175"/>
              <a:gd name="T8" fmla="*/ 0 w 175"/>
              <a:gd name="T9" fmla="*/ 2147483647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5" h="175">
                <a:moveTo>
                  <a:pt x="0" y="93"/>
                </a:moveTo>
                <a:lnTo>
                  <a:pt x="82" y="93"/>
                </a:lnTo>
                <a:lnTo>
                  <a:pt x="82" y="175"/>
                </a:lnTo>
                <a:lnTo>
                  <a:pt x="175" y="0"/>
                </a:lnTo>
                <a:lnTo>
                  <a:pt x="0" y="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文本框 18"/>
          <p:cNvSpPr txBox="1">
            <a:spLocks noChangeArrowheads="1"/>
          </p:cNvSpPr>
          <p:nvPr/>
        </p:nvSpPr>
        <p:spPr bwMode="auto">
          <a:xfrm>
            <a:off x="6310279" y="4320498"/>
            <a:ext cx="4470399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</a:t>
            </a:r>
            <a:r>
              <a:rPr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Python 语言实践</a:t>
            </a:r>
            <a:endParaRPr sz="2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15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6310279" y="4914814"/>
            <a:ext cx="35750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六、总结</a:t>
            </a:r>
            <a:endParaRPr lang="zh-CN" alt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91945" y="1293495"/>
            <a:ext cx="8894445" cy="22669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5905" y="1205865"/>
            <a:ext cx="8672195" cy="339661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7250" y="724535"/>
            <a:ext cx="7658100" cy="4133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27250" y="4780280"/>
            <a:ext cx="7534275" cy="16002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-2851" b="31747"/>
          <a:stretch>
            <a:fillRect/>
          </a:stretch>
        </p:blipFill>
        <p:spPr>
          <a:xfrm>
            <a:off x="1092835" y="1210310"/>
            <a:ext cx="10006330" cy="2768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32000" y="982980"/>
            <a:ext cx="8263255" cy="511111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63040" y="1346200"/>
            <a:ext cx="9506585" cy="34651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19860" y="894080"/>
            <a:ext cx="8992235" cy="52324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39215" y="1104900"/>
            <a:ext cx="8978265" cy="39738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66950" y="916940"/>
            <a:ext cx="7239000" cy="53911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2095" y="1052195"/>
            <a:ext cx="8168640" cy="31203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22095" y="4102735"/>
            <a:ext cx="573405" cy="4762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7950" y="-9525"/>
            <a:ext cx="1816100" cy="2645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03372" y="1751311"/>
            <a:ext cx="1778000" cy="177800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21"/>
          <p:cNvSpPr txBox="1"/>
          <p:nvPr/>
        </p:nvSpPr>
        <p:spPr>
          <a:xfrm>
            <a:off x="5362782" y="2078861"/>
            <a:ext cx="144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1</a:t>
            </a:r>
            <a:endParaRPr lang="zh-CN" alt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03372" y="6438900"/>
            <a:ext cx="1817882" cy="4831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239020" y="4084756"/>
            <a:ext cx="5689604" cy="1798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zh-CN" altLang="en-US" sz="80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简介</a:t>
            </a:r>
            <a:endParaRPr lang="en-US" altLang="zh-CN" sz="80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ts val="7000"/>
              </a:lnSpc>
            </a:pPr>
            <a:r>
              <a:rPr lang="en-US" altLang="zh-CN" sz="4000" b="1" dirty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Introduction</a:t>
            </a:r>
            <a:endParaRPr lang="zh-CN" altLang="en-US" sz="4000" b="1" dirty="0">
              <a:solidFill>
                <a:schemeClr val="bg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39520" y="1096645"/>
            <a:ext cx="9010650" cy="253174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92910" y="1082040"/>
            <a:ext cx="8055610" cy="40125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40205" y="800100"/>
            <a:ext cx="8630920" cy="549211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43075" y="849630"/>
            <a:ext cx="8103870" cy="523684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11985" y="682625"/>
            <a:ext cx="7244080" cy="33140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11985" y="3996690"/>
            <a:ext cx="7185025" cy="25546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43710" y="1038860"/>
            <a:ext cx="8234045" cy="770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4219" r="157"/>
          <a:stretch>
            <a:fillRect/>
          </a:stretch>
        </p:blipFill>
        <p:spPr>
          <a:xfrm>
            <a:off x="1864995" y="1809115"/>
            <a:ext cx="8389620" cy="443357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79600" y="893445"/>
            <a:ext cx="7726680" cy="54717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74190" y="888365"/>
            <a:ext cx="7983220" cy="23469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74190" y="3429000"/>
            <a:ext cx="7871460" cy="237045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459" r="438"/>
          <a:stretch>
            <a:fillRect/>
          </a:stretch>
        </p:blipFill>
        <p:spPr>
          <a:xfrm>
            <a:off x="1870075" y="698500"/>
            <a:ext cx="7510780" cy="57912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99895" y="1197610"/>
            <a:ext cx="8443595" cy="315976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96720" y="742950"/>
            <a:ext cx="7107555" cy="46907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7390" y="5433695"/>
            <a:ext cx="9641840" cy="871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457200" latinLnBrk="0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生成式机器学习是一个充满活力和创新的领域，不断推动着数据科学和机器学习的发展。让我们一起踏上这段令人激动的学习之旅，探索生成式学习的无限可能性！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78330" y="918210"/>
            <a:ext cx="7890510" cy="502158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0250" y="885825"/>
            <a:ext cx="7867015" cy="55232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96110" y="886460"/>
            <a:ext cx="7543800" cy="1800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91055" y="2625725"/>
            <a:ext cx="7572375" cy="2895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485" t="1521" r="130"/>
          <a:stretch>
            <a:fillRect/>
          </a:stretch>
        </p:blipFill>
        <p:spPr>
          <a:xfrm>
            <a:off x="2322195" y="688975"/>
            <a:ext cx="7041515" cy="579691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09800" y="667385"/>
            <a:ext cx="6372225" cy="2971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09800" y="3639185"/>
            <a:ext cx="7219950" cy="29051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85620" y="683260"/>
            <a:ext cx="8159750" cy="569341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88820" y="767080"/>
            <a:ext cx="7628255" cy="34709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88820" y="4290060"/>
            <a:ext cx="7419975" cy="21050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14525" y="871220"/>
            <a:ext cx="7900670" cy="515048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4000" y="1347470"/>
            <a:ext cx="8428990" cy="301688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7950" y="-9525"/>
            <a:ext cx="1816100" cy="2645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03372" y="1751311"/>
            <a:ext cx="1778000" cy="177800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21"/>
          <p:cNvSpPr txBox="1"/>
          <p:nvPr/>
        </p:nvSpPr>
        <p:spPr>
          <a:xfrm>
            <a:off x="5362782" y="2078861"/>
            <a:ext cx="144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03372" y="6438900"/>
            <a:ext cx="1817882" cy="4831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7"/>
          <p:cNvSpPr txBox="1"/>
          <p:nvPr/>
        </p:nvSpPr>
        <p:spPr>
          <a:xfrm>
            <a:off x="-263237" y="3856861"/>
            <a:ext cx="12455237" cy="188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zh-CN" altLang="en-US" sz="80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深层生成模型</a:t>
            </a:r>
            <a:endParaRPr lang="en-US" altLang="zh-CN" sz="8000" b="1" dirty="0">
              <a:solidFill>
                <a:schemeClr val="accent3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ts val="7000"/>
              </a:lnSpc>
            </a:pPr>
            <a:endParaRPr lang="zh-CN" altLang="en-US" sz="4000" b="1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7950" y="-9525"/>
            <a:ext cx="1816100" cy="2645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03372" y="1751311"/>
            <a:ext cx="1778000" cy="177800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21"/>
          <p:cNvSpPr txBox="1"/>
          <p:nvPr/>
        </p:nvSpPr>
        <p:spPr>
          <a:xfrm>
            <a:off x="5362782" y="2078861"/>
            <a:ext cx="144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03372" y="6438900"/>
            <a:ext cx="1817882" cy="4831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-263237" y="3856861"/>
            <a:ext cx="12455237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zh-CN" altLang="en-US" sz="80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生成机器学习</a:t>
            </a:r>
            <a:r>
              <a:rPr lang="zh-CN" altLang="en-US" sz="80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基础</a:t>
            </a:r>
            <a:endParaRPr lang="zh-CN" altLang="en-US" sz="80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86280" y="835660"/>
            <a:ext cx="7467600" cy="7143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86280" y="1550035"/>
            <a:ext cx="7496175" cy="43910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32635" y="990600"/>
            <a:ext cx="7715250" cy="507746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9885" y="739775"/>
            <a:ext cx="7419975" cy="1638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8910" y="2430780"/>
            <a:ext cx="7600950" cy="40671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332"/>
          <a:stretch>
            <a:fillRect/>
          </a:stretch>
        </p:blipFill>
        <p:spPr>
          <a:xfrm>
            <a:off x="7988300" y="565785"/>
            <a:ext cx="3287395" cy="3323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3375"/>
          <a:stretch>
            <a:fillRect/>
          </a:stretch>
        </p:blipFill>
        <p:spPr>
          <a:xfrm>
            <a:off x="8232775" y="3857625"/>
            <a:ext cx="3287395" cy="26403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70685" y="725805"/>
            <a:ext cx="7486650" cy="2085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93240" y="2811780"/>
            <a:ext cx="7486650" cy="32385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75765" y="1161415"/>
            <a:ext cx="8840470" cy="368744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50315" y="885825"/>
            <a:ext cx="9175750" cy="20720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191" b="75973"/>
          <a:stretch>
            <a:fillRect/>
          </a:stretch>
        </p:blipFill>
        <p:spPr>
          <a:xfrm>
            <a:off x="1250315" y="2957830"/>
            <a:ext cx="9230360" cy="17164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02435" y="981710"/>
            <a:ext cx="8323580" cy="489394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13890" y="1026160"/>
            <a:ext cx="8151495" cy="50228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73885" y="881380"/>
            <a:ext cx="7448550" cy="1285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92605" y="2167255"/>
            <a:ext cx="7610475" cy="4038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5905" y="1012190"/>
            <a:ext cx="8134985" cy="48152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08785" y="970280"/>
            <a:ext cx="8285480" cy="44723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742950"/>
            <a:ext cx="7524750" cy="2190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82560" y="1010285"/>
            <a:ext cx="4475480" cy="3832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2933700"/>
            <a:ext cx="7608570" cy="158051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89430" y="975360"/>
            <a:ext cx="8292465" cy="45319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29130" y="1012825"/>
            <a:ext cx="7477125" cy="2019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29130" y="3032125"/>
            <a:ext cx="7600950" cy="31813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5805" y="847090"/>
            <a:ext cx="7877810" cy="55137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83130" y="855980"/>
            <a:ext cx="7439025" cy="3486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83130" y="4342130"/>
            <a:ext cx="4400550" cy="3905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1075" y="1202690"/>
            <a:ext cx="10229215" cy="231965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320" y="699770"/>
            <a:ext cx="7111365" cy="57804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65745" y="2681605"/>
            <a:ext cx="4114800" cy="12858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35810" y="869315"/>
            <a:ext cx="7543800" cy="1257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40585" y="2126615"/>
            <a:ext cx="7439025" cy="30575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66520" y="1102995"/>
            <a:ext cx="9128125" cy="322643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18970" y="861695"/>
            <a:ext cx="7747635" cy="522033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70355" y="1018540"/>
            <a:ext cx="8112760" cy="46970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50415" y="852805"/>
            <a:ext cx="7705725" cy="53435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8320" y="685800"/>
            <a:ext cx="7467600" cy="5486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813165" y="3686175"/>
            <a:ext cx="3124200" cy="2707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457200" latinLnBrk="0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公式就变得简单了。所以只要确定了每个参数 αi 就得到了 X0 和 Xt 的关系，所以可以将一个原本清晰的图画变成一个模糊不清，甚至类似于噪声的图画，从而前向加噪的过程就完成了。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27555" y="887095"/>
            <a:ext cx="8295640" cy="50653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7650" y="798195"/>
            <a:ext cx="7941310" cy="54375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68030" y="1241425"/>
            <a:ext cx="3387090" cy="43249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457200" latinLnBrk="0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DDPM 在生成高质量图像和视频方面表现出色，特别是处理高分辨率、复杂纹理或结构的情况。DDPM 已经在计算机视觉、图像生成和视频生成领域得到了广泛的应用和认可，常被用于超分辨率图像生成、视频帧预测、图像合成等任务。这个模型代表了生成模型领域中的一个重要研究方向，吸引了众多研究者的关注和进一步的改进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7950" y="-9525"/>
            <a:ext cx="1816100" cy="2645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03372" y="1751311"/>
            <a:ext cx="1778000" cy="177800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21"/>
          <p:cNvSpPr txBox="1"/>
          <p:nvPr/>
        </p:nvSpPr>
        <p:spPr>
          <a:xfrm>
            <a:off x="5362782" y="2078861"/>
            <a:ext cx="144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03372" y="6438900"/>
            <a:ext cx="1817882" cy="4831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7"/>
          <p:cNvSpPr txBox="1"/>
          <p:nvPr/>
        </p:nvSpPr>
        <p:spPr>
          <a:xfrm>
            <a:off x="-263237" y="3856861"/>
            <a:ext cx="12455237" cy="188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zh-CN" altLang="en-US" sz="80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8000" b="1" dirty="0">
                <a:solidFill>
                  <a:schemeClr val="accent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实践</a:t>
            </a:r>
            <a:endParaRPr lang="en-US" altLang="zh-CN" sz="8000" b="1" dirty="0">
              <a:solidFill>
                <a:schemeClr val="accent3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ts val="7000"/>
              </a:lnSpc>
            </a:pPr>
            <a:endParaRPr lang="zh-CN" altLang="en-US" sz="3200" b="1" dirty="0">
              <a:solidFill>
                <a:schemeClr val="bg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91690" y="715010"/>
            <a:ext cx="7370445" cy="579945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92605" y="772795"/>
            <a:ext cx="7985760" cy="5461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56105" y="1083310"/>
            <a:ext cx="8652510" cy="45332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44040" y="840105"/>
            <a:ext cx="7903210" cy="52724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26640" y="639445"/>
            <a:ext cx="6926580" cy="2299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26640" y="2868930"/>
            <a:ext cx="6573520" cy="37445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4155" y="741680"/>
            <a:ext cx="7251065" cy="46323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579" r="30562"/>
          <a:stretch>
            <a:fillRect/>
          </a:stretch>
        </p:blipFill>
        <p:spPr>
          <a:xfrm>
            <a:off x="7475220" y="1662430"/>
            <a:ext cx="4420235" cy="2514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49680" y="1191260"/>
            <a:ext cx="9425305" cy="353631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79855" y="940435"/>
            <a:ext cx="8482330" cy="48025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98675" y="654050"/>
            <a:ext cx="7148195" cy="588581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08405" y="1371600"/>
            <a:ext cx="9664700" cy="20574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91310" y="881380"/>
            <a:ext cx="7978140" cy="382778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97685" y="962025"/>
            <a:ext cx="7705725" cy="49339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2790" y="971550"/>
            <a:ext cx="7819390" cy="506285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62125" y="729615"/>
            <a:ext cx="7392670" cy="18205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3431" r="937" b="3160"/>
          <a:stretch>
            <a:fillRect/>
          </a:stretch>
        </p:blipFill>
        <p:spPr>
          <a:xfrm>
            <a:off x="2027555" y="2445385"/>
            <a:ext cx="6997065" cy="398335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4940" y="827405"/>
            <a:ext cx="7629525" cy="56578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312275" y="2829560"/>
            <a:ext cx="2514600" cy="23418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这个示例演示了如何使用 ICA 模型进行盲源分离，分离混合信号中的独立成分。你也可以根据自己的数据和需求来修改代码以适应不同的应用场景。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50720" y="923925"/>
            <a:ext cx="8305165" cy="548132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60855" y="1038225"/>
            <a:ext cx="8681085" cy="42405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03985" y="1125220"/>
            <a:ext cx="8771255" cy="39338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56435" y="942975"/>
            <a:ext cx="7562850" cy="248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13585" y="3507105"/>
            <a:ext cx="7658100" cy="20097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06270" y="984885"/>
            <a:ext cx="8105775" cy="343916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68830" y="668020"/>
            <a:ext cx="7485380" cy="58527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15135" y="993140"/>
            <a:ext cx="8408035" cy="46609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2790" y="939800"/>
            <a:ext cx="7591425" cy="51530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77695" y="821690"/>
            <a:ext cx="7876540" cy="536321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64360" y="929005"/>
            <a:ext cx="7467600" cy="19240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17040" y="2853055"/>
            <a:ext cx="7762875" cy="31051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56510" y="810895"/>
            <a:ext cx="5639435" cy="56832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7235" y="913130"/>
            <a:ext cx="7180580" cy="1014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07235" y="1847850"/>
            <a:ext cx="7220585" cy="458724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commondata" val="eyJoZGlkIjoiOGVmMDA1YzYyODhlN2RiNWU0NTRhM2E2NDg3MzZkZjMifQ==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73529"/>
      </a:accent1>
      <a:accent2>
        <a:srgbClr val="E8282E"/>
      </a:accent2>
      <a:accent3>
        <a:srgbClr val="BA2326"/>
      </a:accent3>
      <a:accent4>
        <a:srgbClr val="8B0C04"/>
      </a:accent4>
      <a:accent5>
        <a:srgbClr val="680801"/>
      </a:accent5>
      <a:accent6>
        <a:srgbClr val="B91318"/>
      </a:accent6>
      <a:hlink>
        <a:srgbClr val="F73529"/>
      </a:hlink>
      <a:folHlink>
        <a:srgbClr val="BFBFBF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 1">
    <a:dk1>
      <a:srgbClr val="000000"/>
    </a:dk1>
    <a:lt1>
      <a:srgbClr val="FFFFFF"/>
    </a:lt1>
    <a:dk2>
      <a:srgbClr val="768395"/>
    </a:dk2>
    <a:lt2>
      <a:srgbClr val="F0F0F0"/>
    </a:lt2>
    <a:accent1>
      <a:srgbClr val="F73529"/>
    </a:accent1>
    <a:accent2>
      <a:srgbClr val="E8282E"/>
    </a:accent2>
    <a:accent3>
      <a:srgbClr val="BA2326"/>
    </a:accent3>
    <a:accent4>
      <a:srgbClr val="8B0C04"/>
    </a:accent4>
    <a:accent5>
      <a:srgbClr val="680801"/>
    </a:accent5>
    <a:accent6>
      <a:srgbClr val="B91318"/>
    </a:accent6>
    <a:hlink>
      <a:srgbClr val="F7352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 1">
    <a:dk1>
      <a:srgbClr val="000000"/>
    </a:dk1>
    <a:lt1>
      <a:srgbClr val="FFFFFF"/>
    </a:lt1>
    <a:dk2>
      <a:srgbClr val="768395"/>
    </a:dk2>
    <a:lt2>
      <a:srgbClr val="F0F0F0"/>
    </a:lt2>
    <a:accent1>
      <a:srgbClr val="F73529"/>
    </a:accent1>
    <a:accent2>
      <a:srgbClr val="E8282E"/>
    </a:accent2>
    <a:accent3>
      <a:srgbClr val="BA2326"/>
    </a:accent3>
    <a:accent4>
      <a:srgbClr val="8B0C04"/>
    </a:accent4>
    <a:accent5>
      <a:srgbClr val="680801"/>
    </a:accent5>
    <a:accent6>
      <a:srgbClr val="B91318"/>
    </a:accent6>
    <a:hlink>
      <a:srgbClr val="F7352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 主题 1">
    <a:dk1>
      <a:srgbClr val="000000"/>
    </a:dk1>
    <a:lt1>
      <a:srgbClr val="FFFFFF"/>
    </a:lt1>
    <a:dk2>
      <a:srgbClr val="768395"/>
    </a:dk2>
    <a:lt2>
      <a:srgbClr val="F0F0F0"/>
    </a:lt2>
    <a:accent1>
      <a:srgbClr val="F73529"/>
    </a:accent1>
    <a:accent2>
      <a:srgbClr val="E8282E"/>
    </a:accent2>
    <a:accent3>
      <a:srgbClr val="BA2326"/>
    </a:accent3>
    <a:accent4>
      <a:srgbClr val="8B0C04"/>
    </a:accent4>
    <a:accent5>
      <a:srgbClr val="680801"/>
    </a:accent5>
    <a:accent6>
      <a:srgbClr val="B91318"/>
    </a:accent6>
    <a:hlink>
      <a:srgbClr val="F7352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 主题 1">
    <a:dk1>
      <a:srgbClr val="000000"/>
    </a:dk1>
    <a:lt1>
      <a:srgbClr val="FFFFFF"/>
    </a:lt1>
    <a:dk2>
      <a:srgbClr val="768395"/>
    </a:dk2>
    <a:lt2>
      <a:srgbClr val="F0F0F0"/>
    </a:lt2>
    <a:accent1>
      <a:srgbClr val="F73529"/>
    </a:accent1>
    <a:accent2>
      <a:srgbClr val="E8282E"/>
    </a:accent2>
    <a:accent3>
      <a:srgbClr val="BA2326"/>
    </a:accent3>
    <a:accent4>
      <a:srgbClr val="8B0C04"/>
    </a:accent4>
    <a:accent5>
      <a:srgbClr val="680801"/>
    </a:accent5>
    <a:accent6>
      <a:srgbClr val="B91318"/>
    </a:accent6>
    <a:hlink>
      <a:srgbClr val="F7352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 主题 1">
    <a:dk1>
      <a:srgbClr val="000000"/>
    </a:dk1>
    <a:lt1>
      <a:srgbClr val="FFFFFF"/>
    </a:lt1>
    <a:dk2>
      <a:srgbClr val="768395"/>
    </a:dk2>
    <a:lt2>
      <a:srgbClr val="F0F0F0"/>
    </a:lt2>
    <a:accent1>
      <a:srgbClr val="F73529"/>
    </a:accent1>
    <a:accent2>
      <a:srgbClr val="E8282E"/>
    </a:accent2>
    <a:accent3>
      <a:srgbClr val="BA2326"/>
    </a:accent3>
    <a:accent4>
      <a:srgbClr val="8B0C04"/>
    </a:accent4>
    <a:accent5>
      <a:srgbClr val="680801"/>
    </a:accent5>
    <a:accent6>
      <a:srgbClr val="B91318"/>
    </a:accent6>
    <a:hlink>
      <a:srgbClr val="F7352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 主题 1">
    <a:dk1>
      <a:srgbClr val="000000"/>
    </a:dk1>
    <a:lt1>
      <a:srgbClr val="FFFFFF"/>
    </a:lt1>
    <a:dk2>
      <a:srgbClr val="768395"/>
    </a:dk2>
    <a:lt2>
      <a:srgbClr val="F0F0F0"/>
    </a:lt2>
    <a:accent1>
      <a:srgbClr val="F73529"/>
    </a:accent1>
    <a:accent2>
      <a:srgbClr val="E8282E"/>
    </a:accent2>
    <a:accent3>
      <a:srgbClr val="BA2326"/>
    </a:accent3>
    <a:accent4>
      <a:srgbClr val="8B0C04"/>
    </a:accent4>
    <a:accent5>
      <a:srgbClr val="680801"/>
    </a:accent5>
    <a:accent6>
      <a:srgbClr val="B91318"/>
    </a:accent6>
    <a:hlink>
      <a:srgbClr val="F7352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</Words>
  <Application>WPS 演示</Application>
  <PresentationFormat>宽屏</PresentationFormat>
  <Paragraphs>52</Paragraphs>
  <Slides>115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115</vt:i4>
      </vt:variant>
    </vt:vector>
  </HeadingPairs>
  <TitlesOfParts>
    <vt:vector size="127" baseType="lpstr">
      <vt:lpstr>Arial</vt:lpstr>
      <vt:lpstr>宋体</vt:lpstr>
      <vt:lpstr>Wingdings</vt:lpstr>
      <vt:lpstr>Calibri</vt:lpstr>
      <vt:lpstr>Calibri Light</vt:lpstr>
      <vt:lpstr>楷体</vt:lpstr>
      <vt:lpstr>微软雅黑</vt:lpstr>
      <vt:lpstr>Times New Roman</vt:lpstr>
      <vt:lpstr>Roboto</vt:lpstr>
      <vt:lpstr>Arial Unicode MS</vt:lpstr>
      <vt:lpstr>Cambria Math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互联网+时代：变革与创新</dc:title>
  <dc:creator>方匡南</dc:creator>
  <cp:lastModifiedBy>郭</cp:lastModifiedBy>
  <cp:revision>311</cp:revision>
  <dcterms:created xsi:type="dcterms:W3CDTF">2015-07-17T02:38:00Z</dcterms:created>
  <dcterms:modified xsi:type="dcterms:W3CDTF">2024-03-06T03:59:54Z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A00D39027C28485491D406159FD9A672_12</vt:lpwstr>
  </property>
</Properties>
</file>